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68" r:id="rId1"/>
  </p:sldMasterIdLst>
  <p:notesMasterIdLst>
    <p:notesMasterId r:id="rId22"/>
  </p:notesMasterIdLst>
  <p:sldIdLst>
    <p:sldId id="345" r:id="rId2"/>
    <p:sldId id="346" r:id="rId3"/>
    <p:sldId id="347" r:id="rId4"/>
    <p:sldId id="348" r:id="rId5"/>
    <p:sldId id="358" r:id="rId6"/>
    <p:sldId id="352" r:id="rId7"/>
    <p:sldId id="353" r:id="rId8"/>
    <p:sldId id="354" r:id="rId9"/>
    <p:sldId id="350" r:id="rId10"/>
    <p:sldId id="349" r:id="rId11"/>
    <p:sldId id="344" r:id="rId12"/>
    <p:sldId id="355" r:id="rId13"/>
    <p:sldId id="356" r:id="rId14"/>
    <p:sldId id="357" r:id="rId15"/>
    <p:sldId id="334" r:id="rId16"/>
    <p:sldId id="340" r:id="rId17"/>
    <p:sldId id="338" r:id="rId18"/>
    <p:sldId id="337" r:id="rId19"/>
    <p:sldId id="339" r:id="rId20"/>
    <p:sldId id="351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891CD5-3E80-47DF-8AAC-A6DC8C5304A7}">
          <p14:sldIdLst>
            <p14:sldId id="345"/>
            <p14:sldId id="346"/>
            <p14:sldId id="347"/>
            <p14:sldId id="348"/>
          </p14:sldIdLst>
        </p14:section>
        <p14:section name="Untitled Section" id="{1BA66D0C-3572-416F-B583-B376323BA7DC}">
          <p14:sldIdLst>
            <p14:sldId id="358"/>
            <p14:sldId id="352"/>
            <p14:sldId id="353"/>
            <p14:sldId id="354"/>
            <p14:sldId id="350"/>
            <p14:sldId id="349"/>
            <p14:sldId id="344"/>
            <p14:sldId id="355"/>
            <p14:sldId id="356"/>
            <p14:sldId id="357"/>
            <p14:sldId id="334"/>
            <p14:sldId id="340"/>
            <p14:sldId id="338"/>
            <p14:sldId id="337"/>
            <p14:sldId id="339"/>
            <p14:sldId id="3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CC"/>
    <a:srgbClr val="FF3399"/>
    <a:srgbClr val="CC0000"/>
    <a:srgbClr val="CC0066"/>
    <a:srgbClr val="100311"/>
    <a:srgbClr val="FF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EFB5DA-7CB0-48BB-9DA5-2D6AEC5B5D20}" v="4" dt="2026-09-10T19:30:08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5" autoAdjust="0"/>
    <p:restoredTop sz="94660" autoAdjust="0"/>
  </p:normalViewPr>
  <p:slideViewPr>
    <p:cSldViewPr>
      <p:cViewPr varScale="1">
        <p:scale>
          <a:sx n="113" d="100"/>
          <a:sy n="113" d="100"/>
        </p:scale>
        <p:origin x="1077" y="5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dra Anderson" userId="e034bd3586804208" providerId="LiveId" clId="{FA00BEF4-61C4-4D54-AA09-05F14597B9A0}"/>
    <pc:docChg chg="undo custSel addSld delSld modSld addSection modSection">
      <pc:chgData name="Kendra Anderson" userId="e034bd3586804208" providerId="LiveId" clId="{FA00BEF4-61C4-4D54-AA09-05F14597B9A0}" dt="2026-09-10T19:35:05.673" v="746" actId="113"/>
      <pc:docMkLst>
        <pc:docMk/>
      </pc:docMkLst>
      <pc:sldChg chg="addSp delSp modSp new mod modClrScheme chgLayout">
        <pc:chgData name="Kendra Anderson" userId="e034bd3586804208" providerId="LiveId" clId="{FA00BEF4-61C4-4D54-AA09-05F14597B9A0}" dt="2026-09-10T19:35:05.673" v="746" actId="113"/>
        <pc:sldMkLst>
          <pc:docMk/>
          <pc:sldMk cId="3591318576" sldId="358"/>
        </pc:sldMkLst>
        <pc:spChg chg="mod ord">
          <ac:chgData name="Kendra Anderson" userId="e034bd3586804208" providerId="LiveId" clId="{FA00BEF4-61C4-4D54-AA09-05F14597B9A0}" dt="2026-09-10T19:21:40.004" v="31" actId="1076"/>
          <ac:spMkLst>
            <pc:docMk/>
            <pc:sldMk cId="3591318576" sldId="358"/>
            <ac:spMk id="2" creationId="{91D07C15-8461-EA5F-99E3-45211136E6A0}"/>
          </ac:spMkLst>
        </pc:spChg>
        <pc:spChg chg="add del mod">
          <ac:chgData name="Kendra Anderson" userId="e034bd3586804208" providerId="LiveId" clId="{FA00BEF4-61C4-4D54-AA09-05F14597B9A0}" dt="2026-09-10T19:20:30.085" v="28"/>
          <ac:spMkLst>
            <pc:docMk/>
            <pc:sldMk cId="3591318576" sldId="358"/>
            <ac:spMk id="3" creationId="{779542FC-1AD4-9787-FEC4-E5F47DC8E677}"/>
          </ac:spMkLst>
        </pc:spChg>
        <pc:spChg chg="add del mod">
          <ac:chgData name="Kendra Anderson" userId="e034bd3586804208" providerId="LiveId" clId="{FA00BEF4-61C4-4D54-AA09-05F14597B9A0}" dt="2026-09-10T19:22:23.566" v="36"/>
          <ac:spMkLst>
            <pc:docMk/>
            <pc:sldMk cId="3591318576" sldId="358"/>
            <ac:spMk id="4" creationId="{5F0B3ECC-99C6-F203-7E8B-CD3742DD811C}"/>
          </ac:spMkLst>
        </pc:spChg>
        <pc:spChg chg="add del mod">
          <ac:chgData name="Kendra Anderson" userId="e034bd3586804208" providerId="LiveId" clId="{FA00BEF4-61C4-4D54-AA09-05F14597B9A0}" dt="2026-09-10T19:22:31.657" v="40"/>
          <ac:spMkLst>
            <pc:docMk/>
            <pc:sldMk cId="3591318576" sldId="358"/>
            <ac:spMk id="5" creationId="{7EC45FAC-1F29-B869-E9C2-1641BC7851A4}"/>
          </ac:spMkLst>
        </pc:spChg>
        <pc:spChg chg="add mod">
          <ac:chgData name="Kendra Anderson" userId="e034bd3586804208" providerId="LiveId" clId="{FA00BEF4-61C4-4D54-AA09-05F14597B9A0}" dt="2026-09-10T19:35:05.673" v="746" actId="113"/>
          <ac:spMkLst>
            <pc:docMk/>
            <pc:sldMk cId="3591318576" sldId="358"/>
            <ac:spMk id="6" creationId="{D99D90E6-5E5C-3131-11B8-8A62816723A9}"/>
          </ac:spMkLst>
        </pc:spChg>
      </pc:sldChg>
      <pc:sldChg chg="new del">
        <pc:chgData name="Kendra Anderson" userId="e034bd3586804208" providerId="LiveId" clId="{FA00BEF4-61C4-4D54-AA09-05F14597B9A0}" dt="2026-09-10T19:23:04.323" v="42" actId="680"/>
        <pc:sldMkLst>
          <pc:docMk/>
          <pc:sldMk cId="490840162" sldId="3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A03E801-DC9A-4C33-B6B2-EAC83B89B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670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30084C-437D-4B2F-B04E-348C5DEAC78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86A817-F88B-4B89-81C8-FED3365FFE1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88496A-1FBD-4F89-B082-E1DA45E5E96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A87F74-4A3E-4267-87C9-2D956F2B49B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0A0DB-BCAF-4AC9-BE0F-4D9E309FF69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8845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36E1DD-594F-440E-B9F1-986B72D10AB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68A0CB-D8B7-4293-A242-7DAA43FF641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52BC3E-517C-4CA4-BC46-C17B998C130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E68DC-F585-42B2-A31F-8A028B218CA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B2D095-1B42-4E49-B16D-B2C7381F301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B8FFF9-89ED-4402-A5FE-2A2B1CBAFA9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41EA00-1857-4137-BE86-B2D2BC46868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E24522-804D-4D5B-B64E-F5DF8F943BD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7CD82-A8FD-4151-85FE-927ADF92A3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44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6400800"/>
            <a:ext cx="466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7049215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706A6-A266-436F-9714-AE481ABA5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446940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723E42-77F5-49E3-9A2B-D13BB65E4E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760654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E06DD-E378-49DC-9CD7-50041B4C44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51210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DCCEFB-73B6-4141-88CA-26E0A51133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469308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E4369-DAF8-4AEF-BC33-6B6B258E4F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46539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D7099-ABCF-4D5A-9678-70CA0A1502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54087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683691-7395-4452-AE14-F7B8BD7FA2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67041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F4CB61-149A-4A8E-91EB-2DEA196E77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32127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6629A-ED16-4562-ADDE-9594A65968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05770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80B94-7B3C-4DD6-A811-CBDC3370F1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39129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7339C86-2DE5-4842-B97A-2534AEFC2C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44" descr="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686800" y="6400800"/>
            <a:ext cx="466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750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mmwr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m.nih.gov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ncbi.nlm.nih.gov/pmc/issues/130343/" TargetMode="External"/><Relationship Id="rId4" Type="http://schemas.openxmlformats.org/officeDocument/2006/relationships/hyperlink" Target="http://www.nih.gov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743200"/>
            <a:ext cx="8001000" cy="2133600"/>
          </a:xfrm>
          <a:effectLst/>
        </p:spPr>
        <p:txBody>
          <a:bodyPr>
            <a:noAutofit/>
          </a:bodyPr>
          <a:lstStyle/>
          <a:p>
            <a:pPr>
              <a:defRPr/>
            </a:pPr>
            <a:r>
              <a:rPr lang="en-US" sz="6000" dirty="0">
                <a:solidFill>
                  <a:schemeClr val="tx1"/>
                </a:solidFill>
              </a:rPr>
              <a:t>Why Spirometry</a:t>
            </a:r>
            <a:br>
              <a:rPr lang="en-US" sz="4000" dirty="0"/>
            </a:br>
            <a:r>
              <a:rPr lang="en-US" sz="2800" dirty="0"/>
              <a:t>(Chapter1)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554051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25"/>
          <p:cNvPicPr>
            <a:picLocks noChangeAspect="1" noChangeArrowheads="1"/>
          </p:cNvPicPr>
          <p:nvPr/>
        </p:nvPicPr>
        <p:blipFill rotWithShape="1">
          <a:blip r:embed="rId3" cstate="print">
            <a:lum bright="40000" contrast="30000"/>
          </a:blip>
          <a:srcRect t="7132" b="11008"/>
          <a:stretch/>
        </p:blipFill>
        <p:spPr bwMode="auto">
          <a:xfrm>
            <a:off x="342900" y="0"/>
            <a:ext cx="8458200" cy="6847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3864703"/>
      </p:ext>
    </p:extLst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G01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1566124"/>
      </p:ext>
    </p:extLst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HS Exhibit NY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4138"/>
            <a:ext cx="6892925" cy="6773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37214954"/>
      </p:ext>
    </p:extLst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07C15-8461-EA5F-99E3-45211136E6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3 Main Measurements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9D90E6-5E5C-3131-11B8-8A62816723A9}"/>
              </a:ext>
            </a:extLst>
          </p:cNvPr>
          <p:cNvSpPr txBox="1"/>
          <p:nvPr/>
        </p:nvSpPr>
        <p:spPr>
          <a:xfrm>
            <a:off x="685800" y="1582340"/>
            <a:ext cx="8153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Forced Vital Capacity – </a:t>
            </a:r>
            <a:r>
              <a:rPr lang="en-US" sz="1600" b="1" dirty="0"/>
              <a:t>FVC </a:t>
            </a:r>
          </a:p>
          <a:p>
            <a:r>
              <a:rPr lang="en-US" sz="1600" dirty="0"/>
              <a:t>	- “Total lung volume”</a:t>
            </a:r>
          </a:p>
          <a:p>
            <a:r>
              <a:rPr lang="en-US" sz="1600" dirty="0"/>
              <a:t>	- Shows Restrictive Lung Patterns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Forced Expiratory Volume in One Second – </a:t>
            </a:r>
            <a:r>
              <a:rPr lang="en-US" sz="1600" b="1" dirty="0"/>
              <a:t>FEV1</a:t>
            </a:r>
          </a:p>
          <a:p>
            <a:r>
              <a:rPr lang="en-US" sz="1600" dirty="0"/>
              <a:t>             - 1</a:t>
            </a:r>
            <a:r>
              <a:rPr lang="en-US" sz="1600" baseline="30000" dirty="0"/>
              <a:t>st</a:t>
            </a:r>
            <a:r>
              <a:rPr lang="en-US" sz="1600" dirty="0"/>
              <a:t> second of the FVC</a:t>
            </a:r>
          </a:p>
          <a:p>
            <a:r>
              <a:rPr lang="en-US" sz="1600" dirty="0"/>
              <a:t>	- Shows Obstructive Lung Patterns in the Mid/Large</a:t>
            </a:r>
          </a:p>
          <a:p>
            <a:r>
              <a:rPr lang="en-US" sz="1600" dirty="0"/>
              <a:t>	   airways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FEV1/FVC%  - </a:t>
            </a:r>
            <a:r>
              <a:rPr lang="en-US" sz="1600" b="1" dirty="0"/>
              <a:t>Ratio</a:t>
            </a:r>
          </a:p>
          <a:p>
            <a:r>
              <a:rPr lang="en-US" sz="1600" dirty="0"/>
              <a:t>	          - Shows Obstructive Lung Patterns in the small 		            airways</a:t>
            </a:r>
          </a:p>
          <a:p>
            <a:r>
              <a:rPr lang="en-US" sz="1600" dirty="0"/>
              <a:t>	          - We use this measurement to detect EARLY obstructive lung 		disease” </a:t>
            </a:r>
            <a:r>
              <a:rPr lang="en-US" sz="1600" b="1" dirty="0"/>
              <a:t>Obstruction starts here</a:t>
            </a:r>
            <a:r>
              <a:rPr lang="en-US" sz="1600" dirty="0"/>
              <a:t>.</a:t>
            </a:r>
          </a:p>
          <a:p>
            <a:r>
              <a:rPr lang="en-US" dirty="0"/>
              <a:t>			    </a:t>
            </a:r>
          </a:p>
        </p:txBody>
      </p:sp>
    </p:spTree>
    <p:extLst>
      <p:ext uri="{BB962C8B-B14F-4D97-AF65-F5344CB8AC3E}">
        <p14:creationId xmlns:p14="http://schemas.microsoft.com/office/powerpoint/2010/main" val="3591318576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70679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3000" dirty="0">
                <a:ln w="3175" cmpd="sng">
                  <a:noFill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NIOSH Spirometry Training Program History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202" y="1524000"/>
            <a:ext cx="8288598" cy="447675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465138" lvl="0" indent="-465138" defTabSz="457200">
              <a:spcAft>
                <a:spcPts val="600"/>
              </a:spcAft>
              <a:buClr>
                <a:prstClr val="white"/>
              </a:buClr>
              <a:buSzPct val="115000"/>
              <a:buFont typeface="Wingdings" panose="05000000000000000000" pitchFamily="2" charset="2"/>
              <a:buChar char="v"/>
            </a:pPr>
            <a:r>
              <a:rPr lang="en-US" sz="2200" b="1" dirty="0"/>
              <a:t>1978 OSHA Cotton Dust Standard (29 CFR 1910.1043) requires that NIOSH administer course development of spirometry training within the  U. S. cotton textile industry </a:t>
            </a:r>
          </a:p>
          <a:p>
            <a:pPr marL="685800" lvl="1" indent="-342900" defTabSz="457200">
              <a:lnSpc>
                <a:spcPct val="120000"/>
              </a:lnSpc>
              <a:spcAft>
                <a:spcPts val="600"/>
              </a:spcAft>
              <a:buClr>
                <a:prstClr val="white"/>
              </a:buClr>
              <a:buSzPct val="115000"/>
            </a:pPr>
            <a:r>
              <a:rPr lang="en-US" sz="2200" dirty="0"/>
              <a:t>- Purpose</a:t>
            </a:r>
            <a:r>
              <a:rPr lang="en-US" sz="2200" b="1" dirty="0"/>
              <a:t>:</a:t>
            </a:r>
            <a:r>
              <a:rPr lang="en-US" sz="2200" dirty="0"/>
              <a:t> improve the quality of occupational spirometry testing  by assuring technicians who perform spirometry receive sufficient theoretical and hands-on training </a:t>
            </a:r>
          </a:p>
          <a:p>
            <a:pPr marL="685800" lvl="1" indent="-342900" defTabSz="457200">
              <a:lnSpc>
                <a:spcPct val="120000"/>
              </a:lnSpc>
              <a:spcAft>
                <a:spcPts val="600"/>
              </a:spcAft>
              <a:buClr>
                <a:prstClr val="white"/>
              </a:buClr>
              <a:buSzPct val="115000"/>
            </a:pPr>
            <a:r>
              <a:rPr lang="en-US" sz="2200" dirty="0"/>
              <a:t> - Outlines minimum course requirements and course curriculum </a:t>
            </a:r>
          </a:p>
          <a:p>
            <a:pPr marL="465138" lvl="0" indent="-465138" defTabSz="457200">
              <a:spcAft>
                <a:spcPts val="600"/>
              </a:spcAft>
              <a:buClr>
                <a:prstClr val="white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sz="2200" b="1" dirty="0"/>
              <a:t>Other Federal Regulations that require NIOSH spirometry training</a:t>
            </a:r>
          </a:p>
          <a:p>
            <a:pPr lvl="1" indent="-342900" defTabSz="457200">
              <a:spcAft>
                <a:spcPts val="600"/>
              </a:spcAft>
              <a:buClr>
                <a:prstClr val="white"/>
              </a:buClr>
              <a:buSzPct val="115000"/>
            </a:pPr>
            <a:r>
              <a:rPr lang="en-US" sz="1900" dirty="0"/>
              <a:t>- 2014 NIOSH Medical Examination of Coal Miners for the MSHA Final Rule</a:t>
            </a:r>
          </a:p>
          <a:p>
            <a:pPr lvl="1" indent="-342900" defTabSz="457200">
              <a:spcAft>
                <a:spcPts val="600"/>
              </a:spcAft>
              <a:buClr>
                <a:prstClr val="white"/>
              </a:buClr>
              <a:buSzPct val="115000"/>
            </a:pPr>
            <a:r>
              <a:rPr lang="en-US" sz="1700" dirty="0"/>
              <a:t> (42 CFR Part 37)</a:t>
            </a:r>
          </a:p>
          <a:p>
            <a:pPr marL="400050" lvl="1" indent="0" defTabSz="457200">
              <a:spcAft>
                <a:spcPts val="600"/>
              </a:spcAft>
              <a:buClr>
                <a:prstClr val="white"/>
              </a:buClr>
              <a:buSzPct val="115000"/>
              <a:buNone/>
            </a:pPr>
            <a:r>
              <a:rPr lang="en-US" sz="1900" dirty="0"/>
              <a:t>      - 2016 OSHA Final Rule for Respirable Crystalline Silica (29 CFR 1910.1053)</a:t>
            </a:r>
          </a:p>
          <a:p>
            <a:pPr marL="342900" lvl="1" indent="0" defTabSz="457200">
              <a:spcAft>
                <a:spcPts val="600"/>
              </a:spcAft>
              <a:buClr>
                <a:prstClr val="white"/>
              </a:buClr>
              <a:buSzPct val="115000"/>
              <a:buNone/>
            </a:pPr>
            <a:endParaRPr lang="en-US" sz="2200" dirty="0">
              <a:latin typeface="Arial" charset="0"/>
            </a:endParaRPr>
          </a:p>
          <a:p>
            <a:pPr marL="257175" lvl="1" indent="0" defTabSz="342900">
              <a:spcAft>
                <a:spcPts val="450"/>
              </a:spcAft>
              <a:buClr>
                <a:prstClr val="white"/>
              </a:buClr>
              <a:buSzPct val="115000"/>
              <a:buNone/>
            </a:pPr>
            <a:endParaRPr lang="en-US" sz="1575" dirty="0">
              <a:solidFill>
                <a:prstClr val="white"/>
              </a:solidFill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1238"/>
      </p:ext>
    </p:extLst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657349" y="1524000"/>
            <a:ext cx="5829300" cy="4724400"/>
          </a:xfrm>
          <a:noFill/>
          <a:ln/>
        </p:spPr>
        <p:txBody>
          <a:bodyPr>
            <a:noAutofit/>
          </a:bodyPr>
          <a:lstStyle/>
          <a:p>
            <a:pPr marL="427435" indent="-255985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“The key to reliable pulmonary function testing is the technician’s way of guiding the employee through a series of respiratory maneuvers.</a:t>
            </a:r>
          </a:p>
          <a:p>
            <a:pPr marL="171450" indent="0">
              <a:spcBef>
                <a:spcPts val="0"/>
              </a:spcBef>
              <a:spcAft>
                <a:spcPts val="750"/>
              </a:spcAft>
              <a:buNone/>
            </a:pPr>
            <a:endParaRPr lang="en-US" sz="2000" b="1" dirty="0"/>
          </a:p>
          <a:p>
            <a:pPr marL="427435" indent="-255985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The most important quality of a pulmonary function technician is the motivation to do the very best on every employee.</a:t>
            </a:r>
          </a:p>
          <a:p>
            <a:pPr marL="427435" indent="-255985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427435" indent="-255985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The technician must also be able to judge the degree of effort and cooperation of the subject.”</a:t>
            </a:r>
            <a:endParaRPr lang="en-US" sz="1800" dirty="0"/>
          </a:p>
          <a:p>
            <a:pPr>
              <a:spcBef>
                <a:spcPts val="0"/>
              </a:spcBef>
              <a:buNone/>
            </a:pPr>
            <a:endParaRPr lang="en-US" sz="1500" dirty="0"/>
          </a:p>
          <a:p>
            <a:pPr>
              <a:spcBef>
                <a:spcPts val="0"/>
              </a:spcBef>
              <a:buNone/>
            </a:pPr>
            <a:endParaRPr lang="en-US" sz="1500" dirty="0"/>
          </a:p>
          <a:p>
            <a:pPr>
              <a:spcBef>
                <a:spcPts val="0"/>
              </a:spcBef>
              <a:buNone/>
            </a:pPr>
            <a:r>
              <a:rPr lang="en-US" sz="1500" dirty="0"/>
              <a:t>From: Preamble to the OSHA Cotton Dust Standard, 29 CFR 1910.1043. </a:t>
            </a:r>
          </a:p>
          <a:p>
            <a:pPr>
              <a:spcBef>
                <a:spcPts val="0"/>
              </a:spcBef>
              <a:buNone/>
            </a:pPr>
            <a:r>
              <a:rPr lang="en-US" sz="1500" dirty="0"/>
              <a:t>           June 23, 1978.</a:t>
            </a:r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title"/>
          </p:nvPr>
        </p:nvSpPr>
        <p:spPr>
          <a:xfrm rot="10800000" flipV="1">
            <a:off x="0" y="304801"/>
            <a:ext cx="9143999" cy="762000"/>
          </a:xfrm>
          <a:solidFill>
            <a:schemeClr val="bg1"/>
          </a:solidFill>
          <a:ln/>
        </p:spPr>
        <p:txBody>
          <a:bodyPr>
            <a:noAutofit/>
          </a:bodyPr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1978 OSHA Cotton Dust Standard</a:t>
            </a:r>
          </a:p>
        </p:txBody>
      </p:sp>
    </p:spTree>
    <p:extLst>
      <p:ext uri="{BB962C8B-B14F-4D97-AF65-F5344CB8AC3E}">
        <p14:creationId xmlns:p14="http://schemas.microsoft.com/office/powerpoint/2010/main" val="252479207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852118"/>
            <a:ext cx="7941303" cy="331167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800" b="1" dirty="0">
                <a:latin typeface="Calibri" panose="020F0502020204030204"/>
              </a:rPr>
              <a:t>“Test results obtained by the technician who lacks these skills are not only useless, but also convey false information which could be harmful to the employee.” </a:t>
            </a:r>
          </a:p>
          <a:p>
            <a:pPr marL="257175" indent="-257175" defTabSz="685800" eaLnBrk="1" hangingPunct="1">
              <a:spcBef>
                <a:spcPct val="20000"/>
              </a:spcBef>
              <a:buClr>
                <a:srgbClr val="FFCC66"/>
              </a:buClr>
              <a:buSzPct val="90000"/>
              <a:defRPr/>
            </a:pPr>
            <a:endParaRPr lang="en-US" altLang="en-US" sz="2100" dirty="0">
              <a:latin typeface="Times New Roman"/>
            </a:endParaRPr>
          </a:p>
          <a:p>
            <a:pPr marL="257175" indent="-257175" defTabSz="685800" eaLnBrk="1" hangingPunct="1">
              <a:spcBef>
                <a:spcPct val="20000"/>
              </a:spcBef>
              <a:buClr>
                <a:srgbClr val="FFCC66"/>
              </a:buClr>
              <a:buSzPct val="90000"/>
              <a:defRPr/>
            </a:pPr>
            <a:endParaRPr lang="en-US" altLang="en-US" sz="1500" dirty="0">
              <a:latin typeface="Calibri" panose="020F0502020204030204" pitchFamily="34" charset="0"/>
            </a:endParaRPr>
          </a:p>
          <a:p>
            <a:pPr marL="257175" indent="-257175" defTabSz="685800" eaLnBrk="1" hangingPunct="1">
              <a:spcBef>
                <a:spcPct val="20000"/>
              </a:spcBef>
              <a:buClr>
                <a:srgbClr val="FFCC66"/>
              </a:buClr>
              <a:buSzPct val="90000"/>
              <a:defRPr/>
            </a:pPr>
            <a:r>
              <a:rPr lang="en-US" altLang="en-US" sz="1500" dirty="0">
                <a:latin typeface="Calibri" panose="020F0502020204030204" pitchFamily="34" charset="0"/>
              </a:rPr>
              <a:t>June 23, 1978</a:t>
            </a:r>
          </a:p>
          <a:p>
            <a:pPr marL="257175" indent="-257175" defTabSz="685800" eaLnBrk="1" hangingPunct="1">
              <a:spcBef>
                <a:spcPct val="20000"/>
              </a:spcBef>
              <a:buClr>
                <a:srgbClr val="FFCC66"/>
              </a:buClr>
              <a:buSzPct val="90000"/>
              <a:defRPr/>
            </a:pPr>
            <a:r>
              <a:rPr lang="en-US" altLang="en-US" sz="1500" dirty="0">
                <a:latin typeface="Calibri" panose="020F0502020204030204" pitchFamily="34" charset="0"/>
              </a:rPr>
              <a:t>Preamble to the OSHA Cotton Dust Standard, 29 CFR 1910.1043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81000"/>
            <a:ext cx="1932167" cy="727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6021743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latin typeface="Arial" charset="0"/>
              </a:rPr>
              <a:t>Course Topics</a:t>
            </a:r>
            <a:endParaRPr lang="en-US" sz="3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52600"/>
            <a:ext cx="7772400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900" dirty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What is Spirometry? 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Why is Spirometry used?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Spirometry test Procedures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Validating Spirometry tests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Interpreting Spirometry tests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Spirometer Types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Program Quality Assurance Techniques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Who Should Receive this Test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Record Keeping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Spirometer Hygiene</a:t>
            </a:r>
          </a:p>
          <a:p>
            <a:pPr>
              <a:lnSpc>
                <a:spcPct val="80000"/>
              </a:lnSpc>
            </a:pPr>
            <a:endParaRPr lang="en-US" sz="1600" dirty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67726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9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9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9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  <a:effectLst/>
        </p:spPr>
        <p:txBody>
          <a:bodyPr/>
          <a:lstStyle/>
          <a:p>
            <a:pPr>
              <a:defRPr/>
            </a:pPr>
            <a:r>
              <a:rPr lang="en-US" sz="4000" b="1" dirty="0">
                <a:solidFill>
                  <a:schemeClr val="tx1"/>
                </a:solidFill>
                <a:latin typeface="Arial" charset="0"/>
              </a:rPr>
              <a:t>Course Objectives</a:t>
            </a:r>
            <a:endParaRPr lang="en-US" sz="3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4000"/>
            <a:ext cx="7772400" cy="3429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Arial" charset="0"/>
              </a:rPr>
              <a:t>Standardize the test using the six-step method (the script)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Arial" charset="0"/>
              </a:rPr>
              <a:t>Reduce test variability and increase test sensitivity and specificity by the rigorous application of QC procedures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Arial" charset="0"/>
              </a:rPr>
              <a:t>Apply test interpretation criteria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Arial" charset="0"/>
              </a:rPr>
              <a:t>Recognize spirometer types and advantages of each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Arial" charset="0"/>
              </a:rPr>
              <a:t>Understand Record Keeping Requirements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Arial" charset="0"/>
              </a:rPr>
              <a:t>Understand testing Hygiene Requirements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dirty="0">
                <a:latin typeface="Arial" charset="0"/>
              </a:rPr>
              <a:t>Who should receive spirometry testing</a:t>
            </a:r>
          </a:p>
          <a:p>
            <a:pPr>
              <a:lnSpc>
                <a:spcPct val="80000"/>
              </a:lnSpc>
            </a:pPr>
            <a:endParaRPr lang="en-US" sz="2000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04382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04787" y="457200"/>
            <a:ext cx="8734425" cy="547687"/>
          </a:xfrm>
          <a:effectLst/>
        </p:spPr>
        <p:txBody>
          <a:bodyPr lIns="90488" tIns="44450" rIns="90488" bIns="44450" anchorCtr="0">
            <a:noAutofit/>
          </a:bodyPr>
          <a:lstStyle/>
          <a:p>
            <a:pPr eaLnBrk="1" hangingPunct="1">
              <a:defRPr/>
            </a:pPr>
            <a:r>
              <a:rPr lang="en-US" sz="4800" b="1" dirty="0">
                <a:latin typeface="Arial" pitchFamily="34" charset="0"/>
                <a:cs typeface="Arial" pitchFamily="34" charset="0"/>
              </a:rPr>
              <a:t>Reasons to Perform Spirometry?</a:t>
            </a:r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228600" y="1803722"/>
            <a:ext cx="8686800" cy="4047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028700" lvl="1" indent="-571500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To detect occupational lung disease</a:t>
            </a:r>
          </a:p>
          <a:p>
            <a:pPr marL="1028700" lvl="1" indent="-571500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To detect COPD in adult smokers</a:t>
            </a:r>
          </a:p>
          <a:p>
            <a:pPr marL="1028700" lvl="1" indent="-571500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To confirm asthma and its severity</a:t>
            </a:r>
          </a:p>
          <a:p>
            <a:pPr marL="1028700" lvl="1" indent="-571500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To measure response to lung     medications</a:t>
            </a:r>
          </a:p>
          <a:p>
            <a:pPr>
              <a:spcBef>
                <a:spcPct val="25000"/>
              </a:spcBef>
              <a:defRPr/>
            </a:pPr>
            <a:r>
              <a:rPr lang="en-US" sz="4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505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0" grpId="0"/>
      <p:bldP spid="1505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Occupational Surveillance and Medical Screening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-Why Spirometry-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7799"/>
            <a:ext cx="7886700" cy="4191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Are both prevention measures to help identify workers who are vulnerable to adverse health outcomes due to occupational exposures:</a:t>
            </a:r>
          </a:p>
          <a:p>
            <a:endParaRPr lang="en-US" sz="2250" b="1" dirty="0"/>
          </a:p>
          <a:p>
            <a:pPr marL="685800" lvl="1" indent="-342900">
              <a:spcBef>
                <a:spcPts val="0"/>
              </a:spcBef>
              <a:spcAft>
                <a:spcPts val="1125"/>
              </a:spcAft>
              <a:buFont typeface="Wingdings" panose="05000000000000000000" pitchFamily="2" charset="2"/>
              <a:buChar char="v"/>
            </a:pPr>
            <a:r>
              <a:rPr lang="en-US" sz="2100" b="1" dirty="0"/>
              <a:t>Identify workers who are at an increased risk of developing disease due to inherited, behavioral, or other host characteristics</a:t>
            </a:r>
          </a:p>
          <a:p>
            <a:pPr marL="685800" lvl="1" indent="-342900">
              <a:spcBef>
                <a:spcPts val="0"/>
              </a:spcBef>
              <a:spcAft>
                <a:spcPts val="1125"/>
              </a:spcAft>
              <a:buFont typeface="Wingdings" panose="05000000000000000000" pitchFamily="2" charset="2"/>
              <a:buChar char="v"/>
            </a:pPr>
            <a:r>
              <a:rPr lang="en-US" sz="2100" b="1" dirty="0"/>
              <a:t>Capture workers with disease but who are not yet diagnosed</a:t>
            </a:r>
          </a:p>
          <a:p>
            <a:pPr marL="685800" lvl="1" indent="-342900">
              <a:spcBef>
                <a:spcPts val="0"/>
              </a:spcBef>
              <a:spcAft>
                <a:spcPts val="1125"/>
              </a:spcAft>
              <a:buFont typeface="Wingdings" panose="05000000000000000000" pitchFamily="2" charset="2"/>
              <a:buChar char="v"/>
            </a:pPr>
            <a:r>
              <a:rPr lang="en-US" sz="2100" b="1" dirty="0"/>
              <a:t>Identify workers suffering biochemical, immunologic, or pathological changes as a result of workplace exposures</a:t>
            </a:r>
          </a:p>
          <a:p>
            <a:pPr marL="342900" lvl="1" indent="0">
              <a:buNone/>
            </a:pPr>
            <a:endParaRPr lang="en-US" b="1" dirty="0"/>
          </a:p>
          <a:p>
            <a:pPr lvl="1"/>
            <a:endParaRPr lang="en-US" b="1" dirty="0"/>
          </a:p>
          <a:p>
            <a:pPr lvl="1"/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32688"/>
      </p:ext>
    </p:extLst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413" y="457200"/>
            <a:ext cx="9144000" cy="742787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Occupational Surveillance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014" y="1371600"/>
            <a:ext cx="8270023" cy="411480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125"/>
              </a:spcAft>
              <a:buNone/>
            </a:pPr>
            <a:r>
              <a:rPr lang="en-US" sz="2400" dirty="0"/>
              <a:t>The process of evaluating the workforce due to potential continuing hazards. </a:t>
            </a:r>
          </a:p>
          <a:p>
            <a:pPr marL="644129" lvl="1" indent="-301229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Only </a:t>
            </a:r>
            <a:r>
              <a:rPr lang="en-US" sz="2400" u="sng" dirty="0"/>
              <a:t>group</a:t>
            </a:r>
            <a:r>
              <a:rPr lang="en-US" sz="2400" dirty="0"/>
              <a:t> results are reported, not individual results</a:t>
            </a:r>
          </a:p>
          <a:p>
            <a:pPr marL="638175" lvl="1" indent="-295275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Medical screening results come from a defined population of workers</a:t>
            </a:r>
          </a:p>
          <a:p>
            <a:pPr marL="638175" lvl="1" indent="-295275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en-US" sz="2400" dirty="0"/>
              <a:t>Results are grouped in relation to the work environment</a:t>
            </a:r>
          </a:p>
          <a:p>
            <a:pPr lvl="3">
              <a:spcBef>
                <a:spcPts val="0"/>
              </a:spcBef>
              <a:spcAft>
                <a:spcPts val="750"/>
              </a:spcAft>
            </a:pPr>
            <a:r>
              <a:rPr lang="en-US" sz="2400" dirty="0"/>
              <a:t>Textile workers</a:t>
            </a:r>
          </a:p>
          <a:p>
            <a:pPr lvl="3">
              <a:spcBef>
                <a:spcPts val="0"/>
              </a:spcBef>
              <a:spcAft>
                <a:spcPts val="750"/>
              </a:spcAft>
            </a:pPr>
            <a:r>
              <a:rPr lang="en-US" sz="2400" dirty="0"/>
              <a:t>Coal miners </a:t>
            </a:r>
          </a:p>
          <a:p>
            <a:pPr lvl="3">
              <a:spcBef>
                <a:spcPts val="0"/>
              </a:spcBef>
              <a:spcAft>
                <a:spcPts val="750"/>
              </a:spcAft>
            </a:pPr>
            <a:r>
              <a:rPr lang="en-US" sz="2400" dirty="0"/>
              <a:t>Firefighters</a:t>
            </a:r>
          </a:p>
        </p:txBody>
      </p:sp>
    </p:spTree>
    <p:extLst>
      <p:ext uri="{BB962C8B-B14F-4D97-AF65-F5344CB8AC3E}">
        <p14:creationId xmlns:p14="http://schemas.microsoft.com/office/powerpoint/2010/main" val="1753019069"/>
      </p:ext>
    </p:extLst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9497" y="381000"/>
            <a:ext cx="9144000" cy="71089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Screening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042" y="1752600"/>
            <a:ext cx="7698922" cy="3048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125"/>
              </a:spcAft>
              <a:buClr>
                <a:schemeClr val="bg1"/>
              </a:buClr>
              <a:buSzPct val="115000"/>
              <a:buFont typeface="Wingdings" panose="05000000000000000000" pitchFamily="2" charset="2"/>
              <a:buChar char="v"/>
            </a:pPr>
            <a:r>
              <a:rPr lang="en-US" sz="2400" dirty="0"/>
              <a:t>Results are based on the </a:t>
            </a:r>
            <a:r>
              <a:rPr lang="en-US" sz="2400" u="sng" dirty="0"/>
              <a:t>individual</a:t>
            </a:r>
            <a:r>
              <a:rPr lang="en-US" sz="2400" dirty="0"/>
              <a:t>, not the group</a:t>
            </a:r>
          </a:p>
          <a:p>
            <a:pPr>
              <a:spcBef>
                <a:spcPts val="0"/>
              </a:spcBef>
              <a:spcAft>
                <a:spcPts val="1125"/>
              </a:spcAft>
              <a:buClr>
                <a:schemeClr val="bg1"/>
              </a:buClr>
              <a:buSzPct val="115000"/>
              <a:buFont typeface="Wingdings" panose="05000000000000000000" pitchFamily="2" charset="2"/>
              <a:buChar char="v"/>
            </a:pPr>
            <a:r>
              <a:rPr lang="en-US" sz="2400" dirty="0"/>
              <a:t>Establishes baseline lung function in a worker</a:t>
            </a:r>
          </a:p>
          <a:p>
            <a:pPr>
              <a:spcBef>
                <a:spcPts val="0"/>
              </a:spcBef>
              <a:spcAft>
                <a:spcPts val="1125"/>
              </a:spcAft>
              <a:buClr>
                <a:schemeClr val="bg1"/>
              </a:buClr>
              <a:buSzPct val="115000"/>
              <a:buFont typeface="Wingdings" panose="05000000000000000000" pitchFamily="2" charset="2"/>
              <a:buChar char="v"/>
            </a:pPr>
            <a:r>
              <a:rPr lang="en-US" sz="2400" dirty="0"/>
              <a:t>Detects disease in its earliest stages when a change in exposure can be most effective to prevent further reduction in lung function</a:t>
            </a:r>
          </a:p>
          <a:p>
            <a:pPr>
              <a:spcBef>
                <a:spcPts val="0"/>
              </a:spcBef>
              <a:spcAft>
                <a:spcPts val="1125"/>
              </a:spcAft>
              <a:buClr>
                <a:schemeClr val="bg1"/>
              </a:buClr>
              <a:buSzPct val="115000"/>
              <a:buFont typeface="Wingdings" panose="05000000000000000000" pitchFamily="2" charset="2"/>
              <a:buChar char="v"/>
            </a:pPr>
            <a:r>
              <a:rPr lang="en-US" sz="2400" dirty="0"/>
              <a:t>Its purpose is to decrease suffering and progression of disease</a:t>
            </a:r>
          </a:p>
        </p:txBody>
      </p:sp>
    </p:spTree>
    <p:extLst>
      <p:ext uri="{BB962C8B-B14F-4D97-AF65-F5344CB8AC3E}">
        <p14:creationId xmlns:p14="http://schemas.microsoft.com/office/powerpoint/2010/main" val="1189375599"/>
      </p:ext>
    </p:extLst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1139825"/>
          </a:xfrm>
          <a:effectLst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/>
              <a:t>Spirometry and Early Detection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057400"/>
            <a:ext cx="7994650" cy="2911475"/>
          </a:xfrm>
          <a:effectLst/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Only spirometry detects lung disease in its early stages when it can be treated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Chest x-rays, symptoms and auscultation only detect advanced, severe lung disease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CA" sz="4800" b="1" dirty="0"/>
              <a:t>Sensitivity of Diagnostic Tests</a:t>
            </a: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55650" y="1627188"/>
            <a:ext cx="7632700" cy="4319587"/>
          </a:xfr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"/>
            <a:ext cx="8229600" cy="1139825"/>
          </a:xfrm>
          <a:effectLst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/>
              <a:t>Prevalence Rates: US Workers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447800"/>
            <a:ext cx="8077200" cy="39624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defRPr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Obstructive Occupational Lung Diseases</a:t>
            </a:r>
          </a:p>
          <a:p>
            <a:pPr lvl="2" eaLnBrk="1" hangingPunct="1">
              <a:lnSpc>
                <a:spcPct val="110000"/>
              </a:lnSpc>
              <a:defRPr/>
            </a:pP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Byssinosis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3" indent="0" eaLnBrk="1" hangingPunct="1">
              <a:lnSpc>
                <a:spcPct val="110000"/>
              </a:lnSpc>
              <a:buNone/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-10% of 300,000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(Ann. Of Intern. Med. 1969)</a:t>
            </a:r>
          </a:p>
          <a:p>
            <a:pPr lvl="2" eaLnBrk="1" hangingPunct="1">
              <a:lnSpc>
                <a:spcPct val="110000"/>
              </a:lnSpc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Asthma </a:t>
            </a:r>
          </a:p>
          <a:p>
            <a:pPr marL="914400" lvl="2" indent="0" eaLnBrk="1" hangingPunct="1">
              <a:lnSpc>
                <a:spcPct val="110000"/>
              </a:lnSpc>
              <a:buNone/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     -15% due to workplace exposures</a:t>
            </a:r>
          </a:p>
          <a:p>
            <a:pPr marL="1195388" indent="0">
              <a:buNone/>
            </a:pPr>
            <a:r>
              <a:rPr lang="en-US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    (CDC – Weekly -</a:t>
            </a:r>
            <a:r>
              <a:rPr lang="en-US" sz="1600" b="1" dirty="0">
                <a:hlinkClick r:id="rId3"/>
              </a:rPr>
              <a:t> Morbidity and Mortality Weekly Report (</a:t>
            </a:r>
            <a:r>
              <a:rPr lang="en-US" sz="1600" b="1" i="1" dirty="0">
                <a:hlinkClick r:id="rId3"/>
              </a:rPr>
              <a:t>MMWR</a:t>
            </a:r>
            <a:r>
              <a:rPr lang="en-US" sz="1600" b="1" dirty="0">
                <a:hlinkClick r:id="rId3"/>
              </a:rPr>
              <a:t>)</a:t>
            </a:r>
            <a:endParaRPr lang="en-US" sz="15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95388" indent="0">
              <a:buNone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     May 25, 2012 / 61(20);375-378z0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95388" lvl="3" indent="-225425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1195388" algn="l"/>
              </a:tabLst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COPD</a:t>
            </a:r>
          </a:p>
          <a:p>
            <a:pPr marL="1657350" indent="-165735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                - 6.8%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- showed a prevalence of COPD in adults 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(NHANES111).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/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"/>
            <a:ext cx="8763000" cy="1139825"/>
          </a:xfrm>
          <a:effectLst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/>
              <a:t>Prevalence Rates: US Workers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1"/>
            <a:ext cx="8229600" cy="3733799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b="1" dirty="0"/>
              <a:t>Restrictive Occupational Lung Diseases</a:t>
            </a:r>
          </a:p>
          <a:p>
            <a:pPr lvl="1" eaLnBrk="1" hangingPunct="1">
              <a:defRPr/>
            </a:pPr>
            <a:r>
              <a:rPr lang="en-US" sz="2400" b="1" dirty="0"/>
              <a:t>C W </a:t>
            </a:r>
            <a:r>
              <a:rPr lang="en-US" sz="2400" b="1" dirty="0" err="1"/>
              <a:t>Pneumoconioses</a:t>
            </a:r>
            <a:r>
              <a:rPr lang="en-US" sz="2400" b="1" dirty="0"/>
              <a:t> </a:t>
            </a:r>
            <a:r>
              <a:rPr lang="en-US" sz="2400" dirty="0"/>
              <a:t>(9% of workforce)</a:t>
            </a:r>
          </a:p>
          <a:p>
            <a:pPr marL="457200" lvl="1" indent="0" eaLnBrk="1" hangingPunct="1">
              <a:buNone/>
              <a:defRPr/>
            </a:pPr>
            <a:r>
              <a:rPr lang="en-US" sz="2400" dirty="0"/>
              <a:t>     </a:t>
            </a:r>
            <a:r>
              <a:rPr lang="en-US" sz="1200" dirty="0">
                <a:solidFill>
                  <a:schemeClr val="accent1"/>
                </a:solidFill>
              </a:rPr>
              <a:t>World Socialist Web Site. 01-11-2010 and CDC 64.2011.</a:t>
            </a:r>
          </a:p>
          <a:p>
            <a:pPr lvl="1" eaLnBrk="1" hangingPunct="1">
              <a:defRPr/>
            </a:pPr>
            <a:r>
              <a:rPr lang="en-US" sz="2400" b="1" dirty="0"/>
              <a:t>Asbestosis</a:t>
            </a:r>
            <a:r>
              <a:rPr lang="en-US" sz="2400" dirty="0"/>
              <a:t> (1.3 million US workers at risk annually)</a:t>
            </a:r>
          </a:p>
          <a:p>
            <a:pPr marL="457200" lvl="1" indent="0">
              <a:buNone/>
              <a:defRPr/>
            </a:pPr>
            <a:r>
              <a:rPr lang="en-US" sz="2400" dirty="0"/>
              <a:t>     </a:t>
            </a:r>
            <a:r>
              <a:rPr lang="en-US" sz="1200" dirty="0">
                <a:solidFill>
                  <a:schemeClr val="accent1"/>
                </a:solidFill>
              </a:rPr>
              <a:t>Asbestos.com and The Mesothelioma Center, December 5, 2023</a:t>
            </a:r>
            <a:endParaRPr lang="en-US" sz="2400" dirty="0"/>
          </a:p>
          <a:p>
            <a:pPr lvl="1">
              <a:defRPr/>
            </a:pPr>
            <a:r>
              <a:rPr lang="en-US" sz="2400" b="1" dirty="0"/>
              <a:t>Silicosis</a:t>
            </a:r>
            <a:r>
              <a:rPr lang="en-US" sz="2400" dirty="0"/>
              <a:t> ( about 2.3 million workers are exposed annually) </a:t>
            </a:r>
            <a:r>
              <a:rPr lang="en-US" sz="1200" dirty="0">
                <a:solidFill>
                  <a:schemeClr val="accent1"/>
                </a:solidFill>
              </a:rPr>
              <a:t>https://www.osha.gov/silica-crystalline </a:t>
            </a:r>
          </a:p>
          <a:p>
            <a:pPr lvl="1" eaLnBrk="1" hangingPunct="1">
              <a:defRPr/>
            </a:pPr>
            <a:r>
              <a:rPr lang="en-US" sz="2400" b="1" dirty="0"/>
              <a:t>Hypersensitivity pneumonitis- </a:t>
            </a:r>
            <a:r>
              <a:rPr lang="en-US" sz="2400" dirty="0"/>
              <a:t>which is the inhalation of animal, vegetable, proteins, and </a:t>
            </a:r>
            <a:r>
              <a:rPr lang="en-US" sz="2400" dirty="0" err="1"/>
              <a:t>fungis</a:t>
            </a:r>
            <a:r>
              <a:rPr lang="en-US" sz="2400" dirty="0"/>
              <a:t>. </a:t>
            </a:r>
          </a:p>
          <a:p>
            <a:pPr marL="457200" lvl="1" indent="0" eaLnBrk="1" hangingPunct="1">
              <a:buNone/>
              <a:defRPr/>
            </a:pPr>
            <a:r>
              <a:rPr lang="en-US" sz="2200" dirty="0"/>
              <a:t>     (Studies are not conclusive) % varies by region and exposure.</a:t>
            </a:r>
          </a:p>
          <a:p>
            <a:pPr marL="742950" indent="0">
              <a:buNone/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hlinkClick r:id="rId3" tooltip="US National Library of Medicine"/>
              </a:rPr>
              <a:t> US National Library of Medicine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hlinkClick r:id="rId4" tooltip="National Institutes of Health"/>
              </a:rPr>
              <a:t>National Institutes of Health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-v 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.1; 2006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PMC1533805</a:t>
            </a:r>
          </a:p>
          <a:p>
            <a:pPr marL="803275" indent="0">
              <a:buNone/>
            </a:pPr>
            <a:endParaRPr lang="en-US" sz="1200" dirty="0"/>
          </a:p>
          <a:p>
            <a:pPr marL="457200" lvl="1" indent="0" eaLnBrk="1" hangingPunct="1">
              <a:buNone/>
              <a:defRPr/>
            </a:pPr>
            <a:endParaRPr lang="en-US" sz="2400" dirty="0"/>
          </a:p>
          <a:p>
            <a:pPr lvl="2" eaLnBrk="1" hangingPunct="1">
              <a:defRPr/>
            </a:pPr>
            <a:endParaRPr lang="en-US" dirty="0"/>
          </a:p>
          <a:p>
            <a:pPr lvl="2" eaLnBrk="1" hangingPunct="1">
              <a:buFont typeface="Wingdings" pitchFamily="2" charset="2"/>
              <a:buNone/>
              <a:defRPr/>
            </a:pPr>
            <a:endParaRPr lang="en-US" sz="1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 bldLvl="3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1139825"/>
          </a:xfrm>
          <a:effectLst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dirty="0"/>
              <a:t> </a:t>
            </a:r>
            <a:r>
              <a:rPr lang="en-US" sz="4800" b="1" dirty="0"/>
              <a:t>Risk Management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524000"/>
            <a:ext cx="7162800" cy="4114800"/>
          </a:xfrm>
          <a:solidFill>
            <a:schemeClr val="bg1"/>
          </a:solidFill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/>
              <a:t>     Identifies, Evaluates and Controls threats to the business enterprise such as: </a:t>
            </a:r>
            <a:endParaRPr lang="en-US" i="1" dirty="0"/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en-US" sz="2400" dirty="0"/>
              <a:t>Loss of skilled workers due to death or disability from exposures in the workplace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en-US" sz="2400" dirty="0"/>
              <a:t>Increased risk of litigation 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en-US" sz="2400" dirty="0"/>
              <a:t>Increased worker comp and health care costs, Restrictive Legislation        </a:t>
            </a:r>
          </a:p>
          <a:p>
            <a:pPr marL="914400" lvl="1" indent="-457200" eaLnBrk="1" hangingPunct="1">
              <a:lnSpc>
                <a:spcPct val="90000"/>
              </a:lnSpc>
              <a:defRPr/>
            </a:pPr>
            <a:r>
              <a:rPr lang="en-US" sz="2400" dirty="0"/>
              <a:t>And finally, there is Competition, Fire, Theft and New technology which is part of the definition of Risk Management, but has nothing to do with Spirometry.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3810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Spirometry is the only test that detects early obstructive lung disease in its early stages when it can be treated.</a:t>
            </a:r>
          </a:p>
          <a:p>
            <a:r>
              <a:rPr lang="en-US" dirty="0"/>
              <a:t>Hypersensitivity Pneumonitis - is the</a:t>
            </a:r>
          </a:p>
          <a:p>
            <a:pPr marL="344488" lvl="2" indent="0">
              <a:buNone/>
            </a:pPr>
            <a:r>
              <a:rPr lang="en-US" sz="3200" dirty="0"/>
              <a:t>inhalation of animal and vegetable proteins and </a:t>
            </a:r>
            <a:r>
              <a:rPr lang="en-US" sz="3200" dirty="0" err="1"/>
              <a:t>fungis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5177212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33428</TotalTime>
  <Words>983</Words>
  <Application>Microsoft Office PowerPoint</Application>
  <PresentationFormat>On-screen Show (4:3)</PresentationFormat>
  <Paragraphs>134</Paragraphs>
  <Slides>20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Times New Roman</vt:lpstr>
      <vt:lpstr>Verdana</vt:lpstr>
      <vt:lpstr>Wingdings</vt:lpstr>
      <vt:lpstr>Office Theme</vt:lpstr>
      <vt:lpstr>Why Spirometry (Chapter1)</vt:lpstr>
      <vt:lpstr>PowerPoint Presentation</vt:lpstr>
      <vt:lpstr>PowerPoint Presentation</vt:lpstr>
      <vt:lpstr>PowerPoint Presentation</vt:lpstr>
      <vt:lpstr>3 Main Measurements</vt:lpstr>
      <vt:lpstr>NIOSH Spirometry Training Program History</vt:lpstr>
      <vt:lpstr>1978 OSHA Cotton Dust Standard</vt:lpstr>
      <vt:lpstr>PowerPoint Presentation</vt:lpstr>
      <vt:lpstr>Course Topics</vt:lpstr>
      <vt:lpstr>Course Objectives</vt:lpstr>
      <vt:lpstr>Reasons to Perform Spirometry?</vt:lpstr>
      <vt:lpstr>Occupational Surveillance and Medical Screening -Why Spirometry-</vt:lpstr>
      <vt:lpstr>Occupational Surveillance</vt:lpstr>
      <vt:lpstr> Medical Screening </vt:lpstr>
      <vt:lpstr>Spirometry and Early Detection</vt:lpstr>
      <vt:lpstr>Sensitivity of Diagnostic Tests</vt:lpstr>
      <vt:lpstr>Prevalence Rates: US Workers</vt:lpstr>
      <vt:lpstr>Prevalence Rates: US Workers</vt:lpstr>
      <vt:lpstr> Risk Management </vt:lpstr>
      <vt:lpstr>Chapter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A. Palmer</dc:creator>
  <cp:lastModifiedBy>Kendra Anderson</cp:lastModifiedBy>
  <cp:revision>183</cp:revision>
  <dcterms:created xsi:type="dcterms:W3CDTF">1999-09-30T17:22:43Z</dcterms:created>
  <dcterms:modified xsi:type="dcterms:W3CDTF">2026-09-10T19:35:10Z</dcterms:modified>
</cp:coreProperties>
</file>